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Lato Light"/>
      <p:regular r:id="rId90"/>
      <p:bold r:id="rId91"/>
      <p:italic r:id="rId92"/>
      <p:boldItalic r:id="rId93"/>
    </p:embeddedFont>
    <p:embeddedFont>
      <p:font typeface="Roboto Mon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204E5F7-355F-4224-B4F5-87B0D5B17F08}">
  <a:tblStyle styleId="{5204E5F7-355F-4224-B4F5-87B0D5B17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Light-bold.fntdata"/><Relationship Id="rId90" Type="http://schemas.openxmlformats.org/officeDocument/2006/relationships/font" Target="fonts/LatoLight-regular.fntdata"/><Relationship Id="rId93" Type="http://schemas.openxmlformats.org/officeDocument/2006/relationships/font" Target="fonts/LatoLight-boldItalic.fntdata"/><Relationship Id="rId92" Type="http://schemas.openxmlformats.org/officeDocument/2006/relationships/font" Target="fonts/La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86" Type="http://schemas.openxmlformats.org/officeDocument/2006/relationships/font" Target="fonts/Lato-regular.fntdata"/><Relationship Id="rId85" Type="http://schemas.openxmlformats.org/officeDocument/2006/relationships/font" Target="fonts/Roboto-boldItalic.fntdata"/><Relationship Id="rId88" Type="http://schemas.openxmlformats.org/officeDocument/2006/relationships/font" Target="fonts/Lato-italic.fntdata"/><Relationship Id="rId87" Type="http://schemas.openxmlformats.org/officeDocument/2006/relationships/font" Target="fonts/Lato-bold.fntdata"/><Relationship Id="rId89" Type="http://schemas.openxmlformats.org/officeDocument/2006/relationships/font" Target="fonts/Lato-boldItalic.fntdata"/><Relationship Id="rId80" Type="http://schemas.openxmlformats.org/officeDocument/2006/relationships/font" Target="fonts/Raleway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font" Target="fonts/Raleway-bold.fntdata"/><Relationship Id="rId78" Type="http://schemas.openxmlformats.org/officeDocument/2006/relationships/font" Target="fonts/Raleway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294de649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294de649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94de649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94de649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94de649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294de649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294de6491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294de6491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294de6491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294de6491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94de6491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94de6491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294de649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294de649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60b22f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60b22f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94de649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94de649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94de6491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94de6491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87b16b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87b16b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294de649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294de649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2366b9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2366b9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2366b9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2366b9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52366b9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52366b9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2366b9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52366b9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2366b9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2366b9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52366b9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52366b9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52366b97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52366b97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563f02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563f02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63f024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63f024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94de64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94de64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2366b9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2366b9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2366b9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52366b9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7085eb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57085eb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85eb6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85eb6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7085eb69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7085eb69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751a48f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751a48f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751a48f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751a48f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deba86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8deba86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57085eb69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57085eb69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7085eb69_7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57085eb69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94de64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294de64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7085eb69_7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7085eb69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7085eb69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7085eb69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85eb69_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85eb69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751a48f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751a48f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751a48f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751a48f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751a48f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751a48f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751a48f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751a48f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751a48f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751a48f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51a48f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51a48f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751a48f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751a48f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294de64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294de64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751a48f8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751a48f8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751a48f8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751a48f8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751a48f8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751a48f8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51a48f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51a48f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751a48f8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751a48f8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b4d438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b4d438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4d438d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b4d438d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b4d438d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b4d438d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b4d438d9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b4d438d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b4d438d9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b4d438d9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294de649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294de649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b4d438d9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b4d438d9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b4d438d9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b4d438d9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4d438d9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4d438d9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b4d438d9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b4d438d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b4d438d9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b4d438d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b4d438d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b4d438d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4d438d9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4d438d9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b4d438d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b4d438d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b4d438d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b4d438d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d8076b3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d8076b3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94de649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94de649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b4d438d9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b4d438d9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57085eb69_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57085eb69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94de649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94de649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94de649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94de649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nsole.aws.amazon.com/lambda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amazon.com/alexa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sk-sdk-for-nodejs.readthedocs.io/en/latest/Developing-Your-First-Skill.html" TargetMode="External"/><Relationship Id="rId4" Type="http://schemas.openxmlformats.org/officeDocument/2006/relationships/hyperlink" Target="https://ask-sdk-for-nodejs.readthedocs.io/en/latest/Developing-Your-First-Skill.html" TargetMode="External"/><Relationship Id="rId10" Type="http://schemas.openxmlformats.org/officeDocument/2006/relationships/hyperlink" Target="https://developer.amazon.com/docs/hosted-skills/build-a-skill-end-to-end-using-an-alexa-hosted-skill.html" TargetMode="External"/><Relationship Id="rId9" Type="http://schemas.openxmlformats.org/officeDocument/2006/relationships/hyperlink" Target="https://github.com/alexa/alexa-cookbook/tree/master/guides/cli" TargetMode="External"/><Relationship Id="rId5" Type="http://schemas.openxmlformats.org/officeDocument/2006/relationships/hyperlink" Target="https://github.com/alexa/alexa-skills-kit-sdk-for-nodejs" TargetMode="External"/><Relationship Id="rId6" Type="http://schemas.openxmlformats.org/officeDocument/2006/relationships/hyperlink" Target="https://github.com/alexa/alexa-cookbook" TargetMode="External"/><Relationship Id="rId7" Type="http://schemas.openxmlformats.org/officeDocument/2006/relationships/hyperlink" Target="https://developer.amazon.com/docs/custom-skills/speech-synthesis-markup-language-ssml-reference.html" TargetMode="External"/><Relationship Id="rId8" Type="http://schemas.openxmlformats.org/officeDocument/2006/relationships/hyperlink" Target="https://developer.amazon.com/blogs/alexa/post/a9ef18b2-ef68-44d4-86eb-dbdb293853bb/alexa-skill-recipe-making-http-requests-to-get-data-from-an-external-ap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nsole.aws.amazon.com/lambda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Skill Kit Bootcamp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041" y="3853291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36767" l="29161" r="29166" t="1512"/>
          <a:stretch/>
        </p:blipFill>
        <p:spPr>
          <a:xfrm>
            <a:off x="7046250" y="38533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Checklist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Invocation Name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Intents, Samples and Slots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Build Model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Endpoint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75" y="2078875"/>
            <a:ext cx="369555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Invocation Name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Skill trigger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Should have two or more words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Must not be reserved or conflicting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Suggestions: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Alexa, open </a:t>
            </a:r>
            <a:r>
              <a:rPr i="1" lang="en" u="sng"/>
              <a:t>bootcamp</a:t>
            </a:r>
            <a:endParaRPr i="1"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Alexa, ask </a:t>
            </a:r>
            <a:r>
              <a:rPr i="1" lang="en" u="sng"/>
              <a:t>my first skill</a:t>
            </a:r>
            <a:r>
              <a:rPr lang="en"/>
              <a:t> to [...]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Intents and Samples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Intents</a:t>
            </a:r>
            <a:r>
              <a:rPr lang="en"/>
              <a:t> i</a:t>
            </a:r>
            <a:r>
              <a:rPr lang="en"/>
              <a:t>dentifies the user intention (NLU)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Samples</a:t>
            </a:r>
            <a:r>
              <a:rPr lang="en"/>
              <a:t> are </a:t>
            </a:r>
            <a:r>
              <a:rPr i="1" lang="en"/>
              <a:t>“all”</a:t>
            </a:r>
            <a:r>
              <a:rPr lang="en"/>
              <a:t> the possible sentences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Richer samples provides richer interactions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		 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		 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		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Intents and Samples</a:t>
            </a:r>
            <a:endParaRPr/>
          </a:p>
        </p:txBody>
      </p:sp>
      <p:graphicFrame>
        <p:nvGraphicFramePr>
          <p:cNvPr id="195" name="Google Shape;195;p25"/>
          <p:cNvGraphicFramePr/>
          <p:nvPr/>
        </p:nvGraphicFramePr>
        <p:xfrm>
          <a:off x="729325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47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WeatherIntent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892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How’s the weather today?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Show me the weather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 the weather fine today?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Tell me the weather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want to know the weather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6" name="Google Shape;196;p25"/>
          <p:cNvGraphicFramePr/>
          <p:nvPr/>
        </p:nvGraphicFramePr>
        <p:xfrm>
          <a:off x="464360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47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Taxi</a:t>
                      </a: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Intent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892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want a ride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need a cab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me a car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me a cab right now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Send me a car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Slots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parameters to be handled from the speech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Parameters to be processed in the Lambda side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possible to define synonyms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Slots</a:t>
            </a:r>
            <a:endParaRPr/>
          </a:p>
        </p:txBody>
      </p:sp>
      <p:graphicFrame>
        <p:nvGraphicFramePr>
          <p:cNvPr id="208" name="Google Shape;208;p27"/>
          <p:cNvGraphicFramePr/>
          <p:nvPr/>
        </p:nvGraphicFramePr>
        <p:xfrm>
          <a:off x="729325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47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Candy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892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chocolate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donut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cookie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cake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pie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9" name="Google Shape;209;p27"/>
          <p:cNvGraphicFramePr/>
          <p:nvPr/>
        </p:nvGraphicFramePr>
        <p:xfrm>
          <a:off x="464360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52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TaxiType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9878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TaxiPool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TaxiSelect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TaxiX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Taxi Black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Slots (in Intents)</a:t>
            </a:r>
            <a:endParaRPr/>
          </a:p>
        </p:txBody>
      </p:sp>
      <p:graphicFrame>
        <p:nvGraphicFramePr>
          <p:cNvPr id="215" name="Google Shape;215;p28"/>
          <p:cNvGraphicFramePr/>
          <p:nvPr/>
        </p:nvGraphicFramePr>
        <p:xfrm>
          <a:off x="729325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47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WeatherIntent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892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How’s the weather {Day}?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Show me the weather in {Location}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 the weather {Condition}?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Tell me the weather at {Time}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Weather in {Location} at {Time}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6" name="Google Shape;216;p28"/>
          <p:cNvGraphicFramePr/>
          <p:nvPr/>
        </p:nvGraphicFramePr>
        <p:xfrm>
          <a:off x="4643600" y="20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{5204E5F7-355F-4224-B4F5-87B0D5B17F08}</a:tableStyleId>
              </a:tblPr>
              <a:tblGrid>
                <a:gridCol w="3774300"/>
              </a:tblGrid>
              <a:tr h="47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TaxiIntent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7892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want a {TaxiType}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need a cab in {Number} hours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me a car at {time}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Order me a {TaxiType} right now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Send me a car in {location}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 Mono"/>
                        <a:buChar char="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[...]</a:t>
                      </a:r>
                      <a:endParaRPr sz="1200">
                        <a:solidFill>
                          <a:schemeClr val="accen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Slots (Alexa’s built-in library)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Library with 100+ existing slots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Makes the development faster and more reliable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Slots for </a:t>
            </a:r>
            <a:r>
              <a:rPr i="1" lang="en"/>
              <a:t>date</a:t>
            </a:r>
            <a:r>
              <a:rPr lang="en"/>
              <a:t>, </a:t>
            </a:r>
            <a:r>
              <a:rPr i="1" lang="en"/>
              <a:t>time</a:t>
            </a:r>
            <a:r>
              <a:rPr lang="en"/>
              <a:t>, </a:t>
            </a:r>
            <a:r>
              <a:rPr i="1" lang="en"/>
              <a:t>actor</a:t>
            </a:r>
            <a:r>
              <a:rPr lang="en"/>
              <a:t>, </a:t>
            </a:r>
            <a:r>
              <a:rPr i="1" lang="en"/>
              <a:t>movies</a:t>
            </a:r>
            <a:r>
              <a:rPr lang="en"/>
              <a:t>, </a:t>
            </a:r>
            <a:r>
              <a:rPr i="1" lang="en"/>
              <a:t>colors</a:t>
            </a:r>
            <a:r>
              <a:rPr lang="en"/>
              <a:t>, </a:t>
            </a:r>
            <a:r>
              <a:rPr i="1" lang="en"/>
              <a:t>animals</a:t>
            </a:r>
            <a:r>
              <a:rPr lang="en"/>
              <a:t>, </a:t>
            </a:r>
            <a:r>
              <a:rPr i="1" lang="en"/>
              <a:t>games</a:t>
            </a:r>
            <a:r>
              <a:rPr lang="en"/>
              <a:t>, </a:t>
            </a:r>
            <a:r>
              <a:rPr i="1" lang="en"/>
              <a:t>books</a:t>
            </a:r>
            <a:r>
              <a:rPr lang="en"/>
              <a:t> etc.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Build Model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Just press Build Model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Changes only reflects after this step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Endpoint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Sends the processed user speech to the Endpoint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Two-way communication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AWS Lambda ARN highly recommended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instructors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475" y="2118450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18450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725" y="2118450"/>
            <a:ext cx="1828800" cy="182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1242475" y="4057950"/>
            <a:ext cx="1828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Igor Escodro</a:t>
            </a:r>
            <a:endParaRPr sz="1400"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3657600" y="4057950"/>
            <a:ext cx="1828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Wagner Lima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072725" y="4057950"/>
            <a:ext cx="1828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Rodrigo Mendonça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skill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Setup:</a:t>
            </a:r>
            <a:endParaRPr b="1" sz="14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Alexa Skill Kit</a:t>
            </a:r>
            <a:endParaRPr b="1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AWS Lambda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Linking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Function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https://console.aws.amazon.com/lambda/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function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Execution role &gt; Create a new role with basic Lambda permissions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scratch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Function!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from Lambda!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exports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handler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(event)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TODO implement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statusCode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	body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JSON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stringify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from Lambda!'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</a:t>
            </a: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2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skill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Setup:</a:t>
            </a:r>
            <a:endParaRPr b="1" sz="14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Alexa Skill Kit</a:t>
            </a:r>
            <a:endParaRPr b="1">
              <a:solidFill>
                <a:srgbClr val="434343"/>
              </a:solidFill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AWS</a:t>
            </a:r>
            <a:r>
              <a:rPr b="1" lang="en"/>
              <a:t> </a:t>
            </a:r>
            <a:r>
              <a:rPr b="1" lang="en">
                <a:solidFill>
                  <a:srgbClr val="434343"/>
                </a:solidFill>
              </a:rPr>
              <a:t>Lambda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b="1" lang="en">
                <a:solidFill>
                  <a:srgbClr val="FFFFFF"/>
                </a:solidFill>
              </a:rPr>
              <a:t>Linking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Copying the Skill ID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Alexa Developer Console: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to </a:t>
            </a:r>
            <a:r>
              <a:rPr i="1" lang="en"/>
              <a:t>Endpoint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 </a:t>
            </a:r>
            <a:r>
              <a:rPr i="1" lang="en"/>
              <a:t>AWS Lambda ARN</a:t>
            </a:r>
            <a:endParaRPr i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Copy </a:t>
            </a:r>
            <a:r>
              <a:rPr i="1" lang="en"/>
              <a:t>Your Skill ID</a:t>
            </a:r>
            <a:endParaRPr i="1"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Example: amzn1.ask.skill.09768082-0397-41c0-9579-1504f70d1993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2"/>
            </a:pPr>
            <a:r>
              <a:rPr lang="en"/>
              <a:t>Linking with Lambda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Lambda Console: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to </a:t>
            </a:r>
            <a:r>
              <a:rPr i="1" lang="en"/>
              <a:t>Designer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Add triggers &gt; Alexa Skills Kit</a:t>
            </a:r>
            <a:endParaRPr i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Configure triggers &gt; Enable</a:t>
            </a:r>
            <a:endParaRPr i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Paste your </a:t>
            </a:r>
            <a:r>
              <a:rPr i="1" lang="en"/>
              <a:t>Skill ID</a:t>
            </a:r>
            <a:endParaRPr i="1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Always remember to save!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 startAt="3"/>
            </a:pPr>
            <a:r>
              <a:rPr lang="en"/>
              <a:t>Linking with ASK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Lambda Console: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Copy the </a:t>
            </a:r>
            <a:r>
              <a:rPr i="1" lang="en"/>
              <a:t>ARN ID </a:t>
            </a:r>
            <a:r>
              <a:rPr lang="en"/>
              <a:t>(</a:t>
            </a:r>
            <a:r>
              <a:rPr i="1" lang="en"/>
              <a:t>from Lambda Console</a:t>
            </a:r>
            <a:r>
              <a:rPr lang="en"/>
              <a:t>)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Alexa Developer Console:</a:t>
            </a:r>
            <a:endParaRPr b="1"/>
          </a:p>
          <a:p>
            <a:pPr indent="-31115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Paste the </a:t>
            </a:r>
            <a:r>
              <a:rPr i="1" lang="en"/>
              <a:t>ARN ID</a:t>
            </a:r>
            <a:r>
              <a:rPr lang="en"/>
              <a:t> in </a:t>
            </a:r>
            <a:r>
              <a:rPr i="1" lang="en"/>
              <a:t>Default Region</a:t>
            </a:r>
            <a:endParaRPr i="1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Always remember to build!</a:t>
            </a:r>
            <a:endParaRPr i="1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Let’s code!</a:t>
            </a:r>
            <a:endParaRPr sz="8000"/>
          </a:p>
        </p:txBody>
      </p:sp>
      <p:sp>
        <p:nvSpPr>
          <p:cNvPr id="282" name="Google Shape;282;p39"/>
          <p:cNvSpPr txBox="1"/>
          <p:nvPr>
            <p:ph idx="4294967295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Go to: </a:t>
            </a:r>
            <a:r>
              <a:rPr b="1" lang="en" sz="1400" u="sng">
                <a:solidFill>
                  <a:srgbClr val="FFFFFF"/>
                </a:solidFill>
              </a:rPr>
              <a:t>github.com/igorescodro/alexa-bootcamp</a:t>
            </a:r>
            <a:endParaRPr b="1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Alexa Developer Console: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Skill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a invocation name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HelloIntent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75" y="2078875"/>
            <a:ext cx="369555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b="1" lang="en"/>
              <a:t>Lambda Console: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new Lambda from scratch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Upload the base structure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Write your first method!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Don’t forget to link it up!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Alexa, who are you?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Personal Smart Assistant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Multi-</a:t>
            </a:r>
            <a:r>
              <a:rPr lang="en"/>
              <a:t>platform (1st and 3rd party)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100M+ devices sold</a:t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200" y="1318650"/>
            <a:ext cx="3060575" cy="30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550" y="3403000"/>
            <a:ext cx="976225" cy="9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default structure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entry type &gt; Upload a .zip file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Upload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alexa_bootcamp_base.zip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Save!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entry type &gt; Edit code inline</a:t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997" y="2357163"/>
            <a:ext cx="2931500" cy="1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from ASK SDK!</a:t>
            </a:r>
            <a:endParaRPr/>
          </a:p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729325" y="2078875"/>
            <a:ext cx="467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Alexa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require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'ask-sdk-core'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skillBuilder = 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Alexa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SkillBuilders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.custom();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exports.handler = 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=&gt; 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TODO implement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= {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	statusCode: </a:t>
            </a:r>
            <a:r>
              <a:rPr lang="en" sz="1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	body: JSON.stringify(</a:t>
            </a:r>
            <a:r>
              <a:rPr lang="en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from Lambda!'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};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response;</a:t>
            </a:r>
            <a:b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43"/>
          <p:cNvSpPr txBox="1"/>
          <p:nvPr>
            <p:ph idx="2" type="body"/>
          </p:nvPr>
        </p:nvSpPr>
        <p:spPr>
          <a:xfrm>
            <a:off x="5476626" y="2078875"/>
            <a:ext cx="294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347" y="2665213"/>
            <a:ext cx="1781750" cy="10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729450" y="2122025"/>
            <a:ext cx="3967800" cy="40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Intent Handlers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74" y="2078875"/>
            <a:ext cx="4187651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Registering Intent Handlers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2560451"/>
            <a:ext cx="3943350" cy="129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87" y="354537"/>
            <a:ext cx="7202225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Error Handler</a:t>
            </a:r>
            <a:endParaRPr/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78" y="2078876"/>
            <a:ext cx="4187651" cy="208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Registering Error Handler</a:t>
            </a:r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2471288"/>
            <a:ext cx="3943350" cy="14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I test it?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Echo, no problem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</a:t>
            </a:r>
            <a:r>
              <a:rPr b="1" lang="en"/>
              <a:t>Alexa Developer Console:</a:t>
            </a:r>
            <a:endParaRPr b="1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 to </a:t>
            </a:r>
            <a:r>
              <a:rPr i="1" lang="en"/>
              <a:t>Test</a:t>
            </a:r>
            <a:endParaRPr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 from Off to </a:t>
            </a:r>
            <a:r>
              <a:rPr i="1" lang="en"/>
              <a:t>Development</a:t>
            </a:r>
            <a:endParaRPr i="1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Send commands!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Please, connect your headphones</a:t>
            </a:r>
            <a:endParaRPr i="1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488" y="1318648"/>
            <a:ext cx="2696521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sp>
        <p:nvSpPr>
          <p:cNvPr id="358" name="Google Shape;358;p5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HelloIntentHandler</a:t>
            </a:r>
            <a:endParaRPr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138" y="2965750"/>
            <a:ext cx="5365024" cy="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6" y="315775"/>
            <a:ext cx="6727549" cy="45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Skill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Voice (and visual) apps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70K+ skills in all markets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“Alexa, </a:t>
            </a:r>
            <a:r>
              <a:rPr i="1" lang="en"/>
              <a:t>ask Spotify</a:t>
            </a:r>
            <a:r>
              <a:rPr lang="en"/>
              <a:t> to play Maroon 5”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77413"/>
            <a:ext cx="4114800" cy="216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6" y="315775"/>
            <a:ext cx="6727549" cy="4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/>
          <p:nvPr/>
        </p:nvSpPr>
        <p:spPr>
          <a:xfrm>
            <a:off x="1878850" y="1612350"/>
            <a:ext cx="59097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6" y="315775"/>
            <a:ext cx="6727549" cy="4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/>
          <p:nvPr/>
        </p:nvSpPr>
        <p:spPr>
          <a:xfrm>
            <a:off x="1878850" y="1612350"/>
            <a:ext cx="59097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3"/>
          <p:cNvSpPr/>
          <p:nvPr/>
        </p:nvSpPr>
        <p:spPr>
          <a:xfrm>
            <a:off x="2197825" y="2607975"/>
            <a:ext cx="13734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6" y="315775"/>
            <a:ext cx="6727549" cy="4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/>
          <p:nvPr/>
        </p:nvSpPr>
        <p:spPr>
          <a:xfrm>
            <a:off x="1878850" y="1612350"/>
            <a:ext cx="59097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/>
          <p:nvPr/>
        </p:nvSpPr>
        <p:spPr>
          <a:xfrm>
            <a:off x="2197825" y="2607975"/>
            <a:ext cx="13734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4"/>
          <p:cNvSpPr/>
          <p:nvPr/>
        </p:nvSpPr>
        <p:spPr>
          <a:xfrm>
            <a:off x="1850525" y="4266100"/>
            <a:ext cx="13734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BuyCandyIntent with Custom Slots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965751"/>
            <a:ext cx="4865711" cy="8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789913"/>
            <a:ext cx="6727550" cy="35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789913"/>
            <a:ext cx="6727550" cy="3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/>
          <p:nvPr/>
        </p:nvSpPr>
        <p:spPr>
          <a:xfrm>
            <a:off x="1832200" y="2205300"/>
            <a:ext cx="4597200" cy="32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789913"/>
            <a:ext cx="6727550" cy="3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/>
          <p:nvPr/>
        </p:nvSpPr>
        <p:spPr>
          <a:xfrm>
            <a:off x="3258000" y="2347300"/>
            <a:ext cx="4263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789913"/>
            <a:ext cx="6727550" cy="3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/>
          <p:nvPr/>
        </p:nvSpPr>
        <p:spPr>
          <a:xfrm>
            <a:off x="4442250" y="2520525"/>
            <a:ext cx="6414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/>
          <p:nvPr/>
        </p:nvSpPr>
        <p:spPr>
          <a:xfrm>
            <a:off x="2285275" y="2355625"/>
            <a:ext cx="4263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25" y="789913"/>
            <a:ext cx="6727550" cy="3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/>
          <p:nvPr/>
        </p:nvSpPr>
        <p:spPr>
          <a:xfrm>
            <a:off x="2156150" y="3159275"/>
            <a:ext cx="31872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/>
        </p:nvSpPr>
        <p:spPr>
          <a:xfrm>
            <a:off x="5390000" y="3159275"/>
            <a:ext cx="24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675" y="837638"/>
            <a:ext cx="5794649" cy="34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architecture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38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569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3263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031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>
            <a:stCxn id="120" idx="3"/>
            <a:endCxn id="121" idx="1"/>
          </p:cNvCxnSpPr>
          <p:nvPr/>
        </p:nvCxnSpPr>
        <p:spPr>
          <a:xfrm>
            <a:off x="1570738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00CA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" name="Google Shape;126;p17"/>
          <p:cNvCxnSpPr>
            <a:stCxn id="121" idx="3"/>
            <a:endCxn id="122" idx="1"/>
          </p:cNvCxnSpPr>
          <p:nvPr/>
        </p:nvCxnSpPr>
        <p:spPr>
          <a:xfrm>
            <a:off x="3299969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00CA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7" name="Google Shape;127;p17"/>
          <p:cNvCxnSpPr>
            <a:stCxn id="122" idx="3"/>
            <a:endCxn id="124" idx="1"/>
          </p:cNvCxnSpPr>
          <p:nvPr/>
        </p:nvCxnSpPr>
        <p:spPr>
          <a:xfrm>
            <a:off x="5029200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00CA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" name="Google Shape;128;p17"/>
          <p:cNvCxnSpPr>
            <a:stCxn id="124" idx="3"/>
            <a:endCxn id="123" idx="1"/>
          </p:cNvCxnSpPr>
          <p:nvPr/>
        </p:nvCxnSpPr>
        <p:spPr>
          <a:xfrm>
            <a:off x="6758431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00CA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" name="Google Shape;129;p17"/>
          <p:cNvSpPr txBox="1"/>
          <p:nvPr/>
        </p:nvSpPr>
        <p:spPr>
          <a:xfrm>
            <a:off x="706138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435369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Echo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164600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Skill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893831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Lambda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623063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474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</a:t>
            </a:r>
            <a:endParaRPr/>
          </a:p>
        </p:txBody>
      </p:sp>
      <p:sp>
        <p:nvSpPr>
          <p:cNvPr id="434" name="Google Shape;434;p6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CarColor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with Existing Slots and Image Cards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50" y="2972275"/>
            <a:ext cx="5905002" cy="88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63" y="152400"/>
            <a:ext cx="43700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63" y="152400"/>
            <a:ext cx="43700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/>
          <p:nvPr/>
        </p:nvSpPr>
        <p:spPr>
          <a:xfrm>
            <a:off x="2670875" y="3022275"/>
            <a:ext cx="3485400" cy="166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88" y="837650"/>
            <a:ext cx="5816235" cy="3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Multiturn interactions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Multiturn interactions</a:t>
            </a:r>
            <a:endParaRPr/>
          </a:p>
        </p:txBody>
      </p:sp>
      <p:sp>
        <p:nvSpPr>
          <p:cNvPr id="463" name="Google Shape;463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Information are provided step by step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User Experience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complex and </a:t>
            </a:r>
            <a:r>
              <a:rPr i="1" lang="en"/>
              <a:t>human</a:t>
            </a:r>
            <a:r>
              <a:rPr lang="en"/>
              <a:t> interactions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8"/>
          <p:cNvPicPr preferRelativeResize="0"/>
          <p:nvPr/>
        </p:nvPicPr>
        <p:blipFill rotWithShape="1">
          <a:blip r:embed="rId3">
            <a:alphaModFix/>
          </a:blip>
          <a:srcRect b="0" l="2238" r="2514" t="4443"/>
          <a:stretch/>
        </p:blipFill>
        <p:spPr>
          <a:xfrm>
            <a:off x="2638375" y="1747250"/>
            <a:ext cx="3855950" cy="17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9"/>
          <p:cNvPicPr preferRelativeResize="0"/>
          <p:nvPr/>
        </p:nvPicPr>
        <p:blipFill rotWithShape="1">
          <a:blip r:embed="rId3">
            <a:alphaModFix/>
          </a:blip>
          <a:srcRect b="0" l="2238" r="2514" t="4443"/>
          <a:stretch/>
        </p:blipFill>
        <p:spPr>
          <a:xfrm>
            <a:off x="2638375" y="1747250"/>
            <a:ext cx="3855950" cy="17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967557" y="2042075"/>
            <a:ext cx="261900" cy="18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9"/>
          <p:cNvSpPr/>
          <p:nvPr/>
        </p:nvSpPr>
        <p:spPr>
          <a:xfrm>
            <a:off x="4333146" y="2042075"/>
            <a:ext cx="423900" cy="18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9"/>
          <p:cNvSpPr/>
          <p:nvPr/>
        </p:nvSpPr>
        <p:spPr>
          <a:xfrm>
            <a:off x="4757050" y="2042075"/>
            <a:ext cx="757800" cy="18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9"/>
          <p:cNvSpPr/>
          <p:nvPr/>
        </p:nvSpPr>
        <p:spPr>
          <a:xfrm>
            <a:off x="3516975" y="2229462"/>
            <a:ext cx="547200" cy="18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0"/>
          <p:cNvPicPr preferRelativeResize="0"/>
          <p:nvPr/>
        </p:nvPicPr>
        <p:blipFill rotWithShape="1">
          <a:blip r:embed="rId3">
            <a:alphaModFix/>
          </a:blip>
          <a:srcRect b="0" l="1735" r="1299" t="1536"/>
          <a:stretch/>
        </p:blipFill>
        <p:spPr>
          <a:xfrm>
            <a:off x="2892200" y="189463"/>
            <a:ext cx="3359600" cy="47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Multiturn</a:t>
            </a:r>
            <a:r>
              <a:rPr lang="en"/>
              <a:t> skill</a:t>
            </a:r>
            <a:endParaRPr/>
          </a:p>
        </p:txBody>
      </p:sp>
      <p:sp>
        <p:nvSpPr>
          <p:cNvPr id="488" name="Google Shape;488;p7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Steps</a:t>
            </a:r>
            <a:r>
              <a:rPr b="1" lang="en" sz="1400"/>
              <a:t>:</a:t>
            </a:r>
            <a:endParaRPr b="1" sz="14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Adding utterance with slots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Creating dialogs to the slots</a:t>
            </a:r>
            <a:endParaRPr b="1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Handling the response on Lambda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architecture</a:t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56338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2385569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7573263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4031" y="2809138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8"/>
          <p:cNvCxnSpPr>
            <a:stCxn id="139" idx="3"/>
            <a:endCxn id="140" idx="1"/>
          </p:cNvCxnSpPr>
          <p:nvPr/>
        </p:nvCxnSpPr>
        <p:spPr>
          <a:xfrm>
            <a:off x="1570738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5" name="Google Shape;145;p18"/>
          <p:cNvCxnSpPr>
            <a:stCxn id="140" idx="3"/>
            <a:endCxn id="141" idx="1"/>
          </p:cNvCxnSpPr>
          <p:nvPr/>
        </p:nvCxnSpPr>
        <p:spPr>
          <a:xfrm>
            <a:off x="3299969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6" name="Google Shape;146;p18"/>
          <p:cNvCxnSpPr>
            <a:stCxn id="141" idx="3"/>
            <a:endCxn id="143" idx="1"/>
          </p:cNvCxnSpPr>
          <p:nvPr/>
        </p:nvCxnSpPr>
        <p:spPr>
          <a:xfrm>
            <a:off x="5029200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00CA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7" name="Google Shape;147;p18"/>
          <p:cNvCxnSpPr>
            <a:stCxn id="143" idx="3"/>
            <a:endCxn id="142" idx="1"/>
          </p:cNvCxnSpPr>
          <p:nvPr/>
        </p:nvCxnSpPr>
        <p:spPr>
          <a:xfrm>
            <a:off x="6758431" y="3266338"/>
            <a:ext cx="814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8" name="Google Shape;148;p18"/>
          <p:cNvSpPr txBox="1"/>
          <p:nvPr/>
        </p:nvSpPr>
        <p:spPr>
          <a:xfrm>
            <a:off x="706138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2435369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Echo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164600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Skill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893831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F3E"/>
                </a:solidFill>
                <a:latin typeface="Lato"/>
                <a:ea typeface="Lato"/>
                <a:cs typeface="Lato"/>
                <a:sym typeface="Lato"/>
              </a:rPr>
              <a:t>Lambda</a:t>
            </a:r>
            <a:endParaRPr>
              <a:solidFill>
                <a:srgbClr val="232F3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7623063" y="3779400"/>
            <a:ext cx="8148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slots</a:t>
            </a:r>
            <a:endParaRPr/>
          </a:p>
        </p:txBody>
      </p:sp>
      <p:sp>
        <p:nvSpPr>
          <p:cNvPr id="494" name="Google Shape;494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evice	AMAZON.DeviceType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ountry	AMAZON.Country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rgbClr val="F4CCCC"/>
                </a:highlight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>
                <a:highlight>
                  <a:srgbClr val="F4CCCC"/>
                </a:highlight>
                <a:latin typeface="Roboto Mono"/>
                <a:ea typeface="Roboto Mono"/>
                <a:cs typeface="Roboto Mono"/>
                <a:sym typeface="Roboto Mono"/>
              </a:rPr>
              <a:t>olor	Amazon.Color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Utterance with slots</a:t>
            </a:r>
            <a:endParaRPr/>
          </a:p>
        </p:txBody>
      </p:sp>
      <p:sp>
        <p:nvSpPr>
          <p:cNvPr id="500" name="Google Shape;500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 want to buy a product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Buy a </a:t>
            </a:r>
            <a:r>
              <a:rPr lang="en">
                <a:highlight>
                  <a:srgbClr val="F4CCCC"/>
                </a:highlight>
                <a:latin typeface="Roboto Mono"/>
                <a:ea typeface="Roboto Mono"/>
                <a:cs typeface="Roboto Mono"/>
                <a:sym typeface="Roboto Mono"/>
              </a:rPr>
              <a:t>{color}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{device}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to be delivered in </a:t>
            </a:r>
            <a:r>
              <a:rPr lang="en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{country}</a:t>
            </a:r>
            <a:endParaRPr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 want to buy a device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 need a </a:t>
            </a:r>
            <a:r>
              <a:rPr lang="en"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{device}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in </a:t>
            </a:r>
            <a:r>
              <a:rPr lang="en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{country}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 want to buy a </a:t>
            </a:r>
            <a:r>
              <a:rPr lang="en"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{device}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Multiturn skill</a:t>
            </a:r>
            <a:endParaRPr/>
          </a:p>
        </p:txBody>
      </p:sp>
      <p:sp>
        <p:nvSpPr>
          <p:cNvPr id="506" name="Google Shape;506;p7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Steps:</a:t>
            </a:r>
            <a:endParaRPr b="1" sz="1400"/>
          </a:p>
          <a:p>
            <a:pPr indent="-31115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Adding utterance with slots</a:t>
            </a:r>
            <a:endParaRPr b="1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b="1" lang="en">
                <a:solidFill>
                  <a:srgbClr val="FFFFFF"/>
                </a:solidFill>
              </a:rPr>
              <a:t>Creating dialogs to the slots</a:t>
            </a:r>
            <a:endParaRPr b="1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Handling the response on Lambda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the dialogs</a:t>
            </a:r>
            <a:endParaRPr/>
          </a:p>
        </p:txBody>
      </p:sp>
      <p:sp>
        <p:nvSpPr>
          <p:cNvPr id="512" name="Google Shape;512;p7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&gt; Actions &gt; Edit Dialog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Is this slot required to fulfill the intent?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3" name="Google Shape;513;p7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842650"/>
            <a:ext cx="3774301" cy="73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speech prompts</a:t>
            </a:r>
            <a:endParaRPr/>
          </a:p>
        </p:txBody>
      </p:sp>
      <p:sp>
        <p:nvSpPr>
          <p:cNvPr id="520" name="Google Shape;520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</a:t>
            </a:r>
            <a:r>
              <a:rPr lang="en"/>
              <a:t>rompt the user for the value of the slot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Which device?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We have a lot of devices. Which one do you need?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Which device do you want to buy?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Delegation strategy</a:t>
            </a:r>
            <a:endParaRPr/>
          </a:p>
        </p:txBody>
      </p:sp>
      <p:sp>
        <p:nvSpPr>
          <p:cNvPr id="526" name="Google Shape;526;p7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 &gt; 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Dialog Delegation Strategy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fallback to skill setting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7" name="Google Shape;5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75" y="2702500"/>
            <a:ext cx="293194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Multiturn skill</a:t>
            </a:r>
            <a:endParaRPr/>
          </a:p>
        </p:txBody>
      </p:sp>
      <p:sp>
        <p:nvSpPr>
          <p:cNvPr id="534" name="Google Shape;534;p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Steps:</a:t>
            </a:r>
            <a:endParaRPr b="1" sz="1400"/>
          </a:p>
          <a:p>
            <a:pPr indent="-31115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Adding utterance with slots</a:t>
            </a:r>
            <a:endParaRPr b="1">
              <a:solidFill>
                <a:srgbClr val="434343"/>
              </a:solidFill>
            </a:endParaRPr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Creating dialogs to the slots</a:t>
            </a:r>
            <a:endParaRPr b="1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b="1" lang="en">
                <a:solidFill>
                  <a:srgbClr val="FFFFFF"/>
                </a:solidFill>
              </a:rPr>
              <a:t>Handling the response on Lambda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013"/>
            <a:ext cx="8839199" cy="392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What’s next?</a:t>
            </a:r>
            <a:endParaRPr sz="8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Alexa-Hosted Skill</a:t>
            </a:r>
            <a:endParaRPr/>
          </a:p>
        </p:txBody>
      </p:sp>
      <p:sp>
        <p:nvSpPr>
          <p:cNvPr id="550" name="Google Shape;550;p8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setup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AWS Free Tier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Ready, set, GO!</a:t>
            </a:r>
            <a:endParaRPr/>
          </a:p>
        </p:txBody>
      </p:sp>
      <p:sp>
        <p:nvSpPr>
          <p:cNvPr id="551" name="Google Shape;551;p8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81"/>
          <p:cNvPicPr preferRelativeResize="0"/>
          <p:nvPr/>
        </p:nvPicPr>
        <p:blipFill rotWithShape="1">
          <a:blip r:embed="rId3">
            <a:alphaModFix/>
          </a:blip>
          <a:srcRect b="3140" l="1055" r="2073" t="2537"/>
          <a:stretch/>
        </p:blipFill>
        <p:spPr>
          <a:xfrm>
            <a:off x="5380387" y="2314150"/>
            <a:ext cx="2300725" cy="17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Alexa Skill Kit</a:t>
            </a:r>
            <a:endParaRPr/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Builds the voice model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Alexa Developer Console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 tool (JSON under the table)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 Skill API</a:t>
            </a:r>
            <a:endParaRPr/>
          </a:p>
        </p:txBody>
      </p:sp>
      <p:sp>
        <p:nvSpPr>
          <p:cNvPr id="558" name="Google Shape;558;p8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Skills for Smart Home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custom intents, slots and utterances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Server based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Keep an eye on it...</a:t>
            </a:r>
            <a:endParaRPr/>
          </a:p>
        </p:txBody>
      </p:sp>
      <p:sp>
        <p:nvSpPr>
          <p:cNvPr id="559" name="Google Shape;559;p8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496085"/>
            <a:ext cx="3774300" cy="142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</a:t>
            </a:r>
            <a:endParaRPr/>
          </a:p>
        </p:txBody>
      </p:sp>
      <p:sp>
        <p:nvSpPr>
          <p:cNvPr id="566" name="Google Shape;566;p8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3"/>
          <p:cNvSpPr txBox="1"/>
          <p:nvPr>
            <p:ph idx="2" type="body"/>
          </p:nvPr>
        </p:nvSpPr>
        <p:spPr>
          <a:xfrm>
            <a:off x="5174225" y="766200"/>
            <a:ext cx="3374400" cy="3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ASK Documentation for Node.js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Developing Your First Skill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Alexa SDK on GitHub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Alexa Skill Building Cookbook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Speech Synthesis Markup Language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Making HTTP/API calls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Skills on CLI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Alexa-hosted Skill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Lambda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</a:t>
            </a:r>
            <a:r>
              <a:rPr lang="en"/>
              <a:t>vent-driven, serverless computing platform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Processes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/>
              <a:t> and responds to the skill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Developed </a:t>
            </a:r>
            <a:r>
              <a:rPr lang="en"/>
              <a:t>in </a:t>
            </a:r>
            <a:r>
              <a:rPr lang="en" u="sng">
                <a:solidFill>
                  <a:schemeClr val="hlink"/>
                </a:solidFill>
                <a:hlinkClick r:id="rId3"/>
              </a:rPr>
              <a:t>Amazon Web Services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Node.js, Python and Java support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F3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skill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Setup:</a:t>
            </a:r>
            <a:endParaRPr b="1" sz="1400"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Alexa Skill Kit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AWS Lambda</a:t>
            </a:r>
            <a:endParaRPr b="1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b="1" lang="en">
                <a:solidFill>
                  <a:srgbClr val="434343"/>
                </a:solidFill>
              </a:rPr>
              <a:t>Linking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